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3" r:id="rId3"/>
    <p:sldId id="258" r:id="rId4"/>
    <p:sldId id="269" r:id="rId5"/>
    <p:sldId id="270" r:id="rId6"/>
    <p:sldId id="259" r:id="rId7"/>
    <p:sldId id="260" r:id="rId8"/>
    <p:sldId id="271" r:id="rId9"/>
    <p:sldId id="272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996" autoAdjust="0"/>
  </p:normalViewPr>
  <p:slideViewPr>
    <p:cSldViewPr>
      <p:cViewPr varScale="1">
        <p:scale>
          <a:sx n="62" d="100"/>
          <a:sy n="62" d="100"/>
        </p:scale>
        <p:origin x="-2011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FA8C0-98C7-4D87-9A97-CD03FAD851D4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4E0FA-1B67-435F-8A6D-F42E0552A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8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Mental Math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1.) Start with the number of sides in a pentagon.  Square it.  Multiply by the number of quarters in a dollar.  Divide by the number of bases in a trapezoid.  Take half.  Find the square root.  (5)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2.) Start with the number of angles in a heptagon.  Square it.  Multiply</a:t>
            </a:r>
            <a:r>
              <a:rPr lang="en-US" baseline="0" dirty="0" smtClean="0"/>
              <a:t> by the number of dimes in a half-dollar.  Subtract two.  Divide by the number of </a:t>
            </a:r>
            <a:r>
              <a:rPr lang="en-US" baseline="0" dirty="0" err="1" smtClean="0"/>
              <a:t>midsegments</a:t>
            </a:r>
            <a:r>
              <a:rPr lang="en-US" baseline="0" dirty="0" smtClean="0"/>
              <a:t> in a triangle.  Take the square root.  Subtract 2.  (7)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D4E0FA-1B67-435F-8A6D-F42E0552A8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04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9A finished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D4E0FA-1B67-435F-8A6D-F42E0552A8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49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9B ended on this slide,</a:t>
            </a:r>
            <a:r>
              <a:rPr lang="en-US" baseline="0" dirty="0" smtClean="0"/>
              <a:t> but must present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D4E0FA-1B67-435F-8A6D-F42E0552A8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2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C85A071-A64A-4339-8C7E-3DFBF46486A0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DB28FA8-E0EA-48A3-A59A-3472FFB7D89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2.png"/><Relationship Id="rId7" Type="http://schemas.openxmlformats.org/officeDocument/2006/relationships/image" Target="../media/image3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33.png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" Type="http://schemas.openxmlformats.org/officeDocument/2006/relationships/image" Target="../media/image43.png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9.png"/><Relationship Id="rId5" Type="http://schemas.openxmlformats.org/officeDocument/2006/relationships/image" Target="../media/image51.png"/><Relationship Id="rId15" Type="http://schemas.openxmlformats.org/officeDocument/2006/relationships/image" Target="../media/image63.png"/><Relationship Id="rId10" Type="http://schemas.openxmlformats.org/officeDocument/2006/relationships/image" Target="../media/image58.png"/><Relationship Id="rId4" Type="http://schemas.openxmlformats.org/officeDocument/2006/relationships/image" Target="../media/image50.png"/><Relationship Id="rId9" Type="http://schemas.openxmlformats.org/officeDocument/2006/relationships/image" Target="../media/image57.png"/><Relationship Id="rId14" Type="http://schemas.openxmlformats.org/officeDocument/2006/relationships/image" Target="../media/image6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102"/>
          </a:xfrm>
        </p:spPr>
        <p:txBody>
          <a:bodyPr/>
          <a:lstStyle/>
          <a:p>
            <a:r>
              <a:rPr lang="en-US" dirty="0" smtClean="0"/>
              <a:t>Thursday, January 10, 2013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295400"/>
                <a:ext cx="7406640" cy="5334000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 &amp; 2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7-3: Identifying Similar Triangles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Homework: Work on Chapter 7 Packet (§7-3 problems)</a:t>
                </a:r>
              </a:p>
              <a:p>
                <a:r>
                  <a:rPr lang="en-US" dirty="0" smtClean="0"/>
                  <a:t>TISK Problems</a:t>
                </a:r>
                <a:endParaRPr lang="en-US" dirty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Write a congruence statement for the given quadrilaterals.</a:t>
                </a:r>
              </a:p>
              <a:p>
                <a:pPr marL="541782" indent="-514350">
                  <a:buAutoNum type="arabicParenR"/>
                </a:pPr>
                <a:endParaRPr lang="en-US" dirty="0" smtClean="0"/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pPr marL="541782" indent="-514350">
                  <a:buAutoNum type="arabicParenR"/>
                </a:pPr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Determine two different ways you could prove that the sum of the interior measures of a triangle is 180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 without using the triangle sum theorem.</a:t>
                </a:r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295400"/>
                <a:ext cx="7406640" cy="5334000"/>
              </a:xfrm>
              <a:blipFill rotWithShape="1">
                <a:blip r:embed="rId3"/>
                <a:stretch>
                  <a:fillRect l="-658" t="-2171" r="-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2607398" y="3760315"/>
            <a:ext cx="2308634" cy="552261"/>
          </a:xfrm>
          <a:custGeom>
            <a:avLst/>
            <a:gdLst>
              <a:gd name="connsiteX0" fmla="*/ 1258432 w 2308634"/>
              <a:gd name="connsiteY0" fmla="*/ 0 h 552261"/>
              <a:gd name="connsiteX1" fmla="*/ 0 w 2308634"/>
              <a:gd name="connsiteY1" fmla="*/ 208230 h 552261"/>
              <a:gd name="connsiteX2" fmla="*/ 1321806 w 2308634"/>
              <a:gd name="connsiteY2" fmla="*/ 552261 h 552261"/>
              <a:gd name="connsiteX3" fmla="*/ 2308634 w 2308634"/>
              <a:gd name="connsiteY3" fmla="*/ 108642 h 552261"/>
              <a:gd name="connsiteX4" fmla="*/ 1258432 w 2308634"/>
              <a:gd name="connsiteY4" fmla="*/ 0 h 552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8634" h="552261">
                <a:moveTo>
                  <a:pt x="1258432" y="0"/>
                </a:moveTo>
                <a:lnTo>
                  <a:pt x="0" y="208230"/>
                </a:lnTo>
                <a:lnTo>
                  <a:pt x="1321806" y="552261"/>
                </a:lnTo>
                <a:lnTo>
                  <a:pt x="2308634" y="108642"/>
                </a:lnTo>
                <a:lnTo>
                  <a:pt x="1258432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 rot="11244152">
            <a:off x="5711228" y="3760314"/>
            <a:ext cx="2308634" cy="552261"/>
          </a:xfrm>
          <a:custGeom>
            <a:avLst/>
            <a:gdLst>
              <a:gd name="connsiteX0" fmla="*/ 1258432 w 2308634"/>
              <a:gd name="connsiteY0" fmla="*/ 0 h 552261"/>
              <a:gd name="connsiteX1" fmla="*/ 0 w 2308634"/>
              <a:gd name="connsiteY1" fmla="*/ 208230 h 552261"/>
              <a:gd name="connsiteX2" fmla="*/ 1321806 w 2308634"/>
              <a:gd name="connsiteY2" fmla="*/ 552261 h 552261"/>
              <a:gd name="connsiteX3" fmla="*/ 2308634 w 2308634"/>
              <a:gd name="connsiteY3" fmla="*/ 108642 h 552261"/>
              <a:gd name="connsiteX4" fmla="*/ 1258432 w 2308634"/>
              <a:gd name="connsiteY4" fmla="*/ 0 h 552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8634" h="552261">
                <a:moveTo>
                  <a:pt x="1258432" y="0"/>
                </a:moveTo>
                <a:lnTo>
                  <a:pt x="0" y="208230"/>
                </a:lnTo>
                <a:lnTo>
                  <a:pt x="1321806" y="552261"/>
                </a:lnTo>
                <a:lnTo>
                  <a:pt x="2308634" y="108642"/>
                </a:lnTo>
                <a:lnTo>
                  <a:pt x="1258432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3886200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761715" y="3429227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879064" y="3701534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895065" y="4223266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7996590" y="4028657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H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639963" y="4263938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Y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04658" y="3874405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639963" y="3429000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14" name="Arc 13"/>
          <p:cNvSpPr/>
          <p:nvPr/>
        </p:nvSpPr>
        <p:spPr>
          <a:xfrm rot="2721263">
            <a:off x="2801835" y="3847928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2721263">
            <a:off x="2802500" y="3877649"/>
            <a:ext cx="240956" cy="267378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2721263">
            <a:off x="2817119" y="3867307"/>
            <a:ext cx="300358" cy="333294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2721263">
            <a:off x="2853824" y="3912888"/>
            <a:ext cx="139874" cy="155212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8878737" flipH="1">
            <a:off x="7370228" y="3954388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18878737" flipH="1">
            <a:off x="7544737" y="4044705"/>
            <a:ext cx="240956" cy="267378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 rot="18878737" flipH="1">
            <a:off x="7474323" y="4011747"/>
            <a:ext cx="300358" cy="333294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18878737" flipH="1">
            <a:off x="7622654" y="4100789"/>
            <a:ext cx="139874" cy="155212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9660135" flipH="1">
            <a:off x="5849638" y="3743051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9660135" flipH="1">
            <a:off x="5822412" y="3830100"/>
            <a:ext cx="290532" cy="322391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9660135" flipH="1">
            <a:off x="5683362" y="3830100"/>
            <a:ext cx="290532" cy="322391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18094034" flipH="1">
            <a:off x="4376768" y="3704901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18094034" flipH="1">
            <a:off x="4451581" y="3778613"/>
            <a:ext cx="290532" cy="322391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18094034" flipH="1">
            <a:off x="4560170" y="3764907"/>
            <a:ext cx="290532" cy="322391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 rot="13635569" flipH="1">
            <a:off x="6582812" y="3464796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13635569" flipH="1">
            <a:off x="6415811" y="3224636"/>
            <a:ext cx="694633" cy="770805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2736808" flipH="1">
            <a:off x="3704566" y="4196542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/>
          <p:cNvSpPr/>
          <p:nvPr/>
        </p:nvSpPr>
        <p:spPr>
          <a:xfrm rot="2736808" flipH="1">
            <a:off x="3537566" y="4098921"/>
            <a:ext cx="694633" cy="770805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2736808" flipH="1">
            <a:off x="6528837" y="4214866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/>
          <p:cNvSpPr/>
          <p:nvPr/>
        </p:nvSpPr>
        <p:spPr>
          <a:xfrm rot="13635569" flipH="1">
            <a:off x="3704786" y="3445043"/>
            <a:ext cx="381000" cy="422779"/>
          </a:xfrm>
          <a:prstGeom prst="arc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708070" y="5334000"/>
            <a:ext cx="384513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3610745" y="4633270"/>
            <a:ext cx="881301" cy="70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505200" y="5029200"/>
                <a:ext cx="878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/>
                            </a:rPr>
                            <m:t>3</m:t>
                          </m:r>
                          <m:r>
                            <a:rPr lang="en-US" i="1" dirty="0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5029200"/>
                <a:ext cx="87825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303343" y="5040868"/>
                <a:ext cx="878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5</m:t>
                          </m:r>
                          <m:r>
                            <a:rPr lang="en-US" i="1" dirty="0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343" y="5040868"/>
                <a:ext cx="87825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82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Example. The triangles are similar.  Find the value of the variable.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41643"/>
            <a:ext cx="1981200" cy="171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6907" y="3657600"/>
            <a:ext cx="273538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145325" y="16764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Since they’re similar, they have congruent angles.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16244" y="2016804"/>
                <a:ext cx="5486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If we first write a similarity statement, we see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𝐴𝐵𝐶</m:t>
                    </m:r>
                    <m:r>
                      <a:rPr lang="en-US" sz="20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𝑃𝑀𝑁</m:t>
                    </m:r>
                  </m:oMath>
                </a14:m>
                <a:r>
                  <a:rPr lang="en-US" sz="2000" dirty="0" smtClean="0"/>
                  <a:t> 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244" y="2016804"/>
                <a:ext cx="5486400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1222" t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00400" y="2862404"/>
                <a:ext cx="5486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Therefore,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∠</m:t>
                    </m:r>
                    <m:r>
                      <a:rPr lang="en-US" sz="2000" b="0" i="1" smtClean="0">
                        <a:latin typeface="Cambria Math"/>
                      </a:rPr>
                      <m:t>𝑀</m:t>
                    </m:r>
                    <m:r>
                      <a:rPr lang="en-US" sz="2000" b="0" i="1" smtClean="0">
                        <a:latin typeface="Cambria Math"/>
                      </a:rPr>
                      <m:t>≅∠</m:t>
                    </m:r>
                    <m:r>
                      <a:rPr lang="en-US" sz="2000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sz="2000" dirty="0" smtClean="0"/>
                  <a:t> and so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2862404"/>
                <a:ext cx="54864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111" t="-7692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145325" y="384055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Since they’re similar, they have proportional sides.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82292" y="4248210"/>
                <a:ext cx="526170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If we first write a similarity statement, </a:t>
                </a:r>
                <a:br>
                  <a:rPr lang="en-US" sz="2000" dirty="0" smtClean="0"/>
                </a:br>
                <a:r>
                  <a:rPr lang="en-US" sz="2000" dirty="0" smtClean="0"/>
                  <a:t>we see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𝑌𝑋𝑇</m:t>
                    </m:r>
                    <m:r>
                      <a:rPr lang="en-US" sz="20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𝑍𝑋𝑊</m:t>
                    </m:r>
                  </m:oMath>
                </a14:m>
                <a:r>
                  <a:rPr lang="en-US" sz="2000" dirty="0" smtClean="0"/>
                  <a:t>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292" y="4248210"/>
                <a:ext cx="5261708" cy="707886"/>
              </a:xfrm>
              <a:prstGeom prst="rect">
                <a:avLst/>
              </a:prstGeom>
              <a:blipFill rotWithShape="1">
                <a:blip r:embed="rId6"/>
                <a:stretch>
                  <a:fillRect l="-1275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82292" y="4956096"/>
                <a:ext cx="5033108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Therefore,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𝑋𝑇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𝑋𝑊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𝑌𝑇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𝑍𝑊</m:t>
                        </m:r>
                      </m:den>
                    </m:f>
                  </m:oMath>
                </a14:m>
                <a:r>
                  <a:rPr lang="en-US" sz="2400" dirty="0" smtClean="0"/>
                  <a:t> and 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17−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400" dirty="0" smtClean="0"/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292" y="4956096"/>
                <a:ext cx="5033108" cy="622222"/>
              </a:xfrm>
              <a:prstGeom prst="rect">
                <a:avLst/>
              </a:prstGeom>
              <a:blipFill rotWithShape="1">
                <a:blip r:embed="rId7"/>
                <a:stretch>
                  <a:fillRect l="-1937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191000" y="3244334"/>
                <a:ext cx="29509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𝑚</m:t>
                      </m:r>
                      <m:r>
                        <a:rPr lang="en-US" sz="2000" b="0" i="1" smtClean="0">
                          <a:latin typeface="Cambria Math"/>
                        </a:rPr>
                        <m:t>∠</m:t>
                      </m:r>
                      <m:r>
                        <a:rPr lang="en-US" sz="2000" b="0" i="1" smtClean="0">
                          <a:latin typeface="Cambria Math"/>
                        </a:rPr>
                        <m:t>𝑀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𝑚</m:t>
                      </m:r>
                      <m:r>
                        <a:rPr lang="en-US" sz="2000" b="0" i="1" smtClean="0">
                          <a:latin typeface="Cambria Math"/>
                        </a:rPr>
                        <m:t>∠</m:t>
                      </m:r>
                      <m:r>
                        <a:rPr lang="en-US" sz="2000" b="0" i="1" smtClean="0">
                          <a:latin typeface="Cambria Math"/>
                        </a:rPr>
                        <m:t>𝐵</m:t>
                      </m:r>
                      <m:r>
                        <a:rPr lang="en-US" sz="2000" b="0" i="1" smtClean="0">
                          <a:latin typeface="Cambria Math"/>
                        </a:rPr>
                        <m:t>=30°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44334"/>
                <a:ext cx="2950936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399447" y="5943600"/>
                <a:ext cx="1361911" cy="615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17−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9447" y="5943600"/>
                <a:ext cx="1361911" cy="6152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4430008" y="5712767"/>
                <a:ext cx="20582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68−4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=51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0008" y="5712767"/>
                <a:ext cx="2058256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124642" y="6087250"/>
                <a:ext cx="13523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642" y="6087250"/>
                <a:ext cx="1352358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393905" y="5844638"/>
                <a:ext cx="1233735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=4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3905" y="5844638"/>
                <a:ext cx="1233735" cy="78380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09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3" grpId="0"/>
      <p:bldP spid="15" grpId="0"/>
      <p:bldP spid="3" grpId="0"/>
      <p:bldP spid="20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Try It.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triangles are similar.  Find the value of the variables.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l="9618" t="21672" r="64838"/>
          <a:stretch/>
        </p:blipFill>
        <p:spPr bwMode="auto">
          <a:xfrm>
            <a:off x="1524000" y="2514600"/>
            <a:ext cx="2236207" cy="197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l="72910" t="19881" b="12627"/>
          <a:stretch/>
        </p:blipFill>
        <p:spPr bwMode="auto">
          <a:xfrm>
            <a:off x="6400532" y="2527426"/>
            <a:ext cx="2371472" cy="170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5105400" y="2438400"/>
            <a:ext cx="0" cy="44196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5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Similarity Theorems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SSS Similarity Theorem</a:t>
            </a:r>
          </a:p>
          <a:p>
            <a:pPr lvl="1"/>
            <a:r>
              <a:rPr lang="en-US" dirty="0" smtClean="0"/>
              <a:t>If the lengths of the corresponding sides of two triangles are proportional, then the triangles are similar.</a:t>
            </a:r>
          </a:p>
          <a:p>
            <a:r>
              <a:rPr lang="en-US" dirty="0" smtClean="0"/>
              <a:t>SAS Similarity Theorem</a:t>
            </a:r>
          </a:p>
          <a:p>
            <a:pPr lvl="1"/>
            <a:r>
              <a:rPr lang="en-US" dirty="0" smtClean="0"/>
              <a:t>If an angle of one triangle is congruent to an angle of a second triangle and the lengths of the sides including these angles are proportional, then the triangles are similar.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4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C:\TEMP\Temporary Internet Files\Content.IE5\4L2RS9UF\MC900432530[1].pn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7162800" y="3733800"/>
            <a:ext cx="1701587" cy="116825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Example.  Are the triangles similar?  If so, state the similarity and the postulate or theorem that justifies your answer.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600200"/>
            <a:ext cx="3276600" cy="254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36952" y="195016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angles are marked as being congruent, so that leaves us with only the SSS theorem to check.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057400" y="5867401"/>
                <a:ext cx="6019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Yes,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𝐴𝐵𝐶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𝑋𝑌𝑍</m:t>
                    </m:r>
                  </m:oMath>
                </a14:m>
                <a:r>
                  <a:rPr lang="en-US" sz="2400" dirty="0" smtClean="0"/>
                  <a:t> by SSS Similarity Theorem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5867401"/>
                <a:ext cx="601980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621" t="-10667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71900" y="3048000"/>
                <a:ext cx="5257800" cy="779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𝑙𝑜𝑛𝑔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𝑠𝑖𝑑𝑒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𝐴𝐵𝐶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𝑙𝑜𝑛𝑔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𝑠𝑖𝑑𝑒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𝑋𝑌𝑍</m:t>
                          </m:r>
                        </m:den>
                      </m:f>
                      <m:limUpp>
                        <m:limUp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0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0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𝑠h𝑜𝑟𝑡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𝑠𝑖𝑑𝑒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𝐴𝐵𝐶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𝑠h𝑜𝑟𝑡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𝑠𝑖𝑑𝑒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𝑋𝑌𝑍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900" y="3048000"/>
                <a:ext cx="5257800" cy="7797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86200" y="4051216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𝐴𝐶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𝑋𝑍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𝑌𝑍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051216"/>
                <a:ext cx="1495231" cy="8267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62600" y="4075353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075353"/>
                <a:ext cx="1495231" cy="8267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073382" y="4051215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382" y="4051215"/>
                <a:ext cx="1495231" cy="8267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429000" y="5030317"/>
                <a:ext cx="396240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∴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𝐴𝐶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𝑋𝑍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𝑌𝑍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𝑋𝑌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5030317"/>
                <a:ext cx="3962400" cy="7838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95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C:\TEMP\Temporary Internet Files\Content.IE5\4L2RS9UF\MC900432530[1].pn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6889750" y="3833137"/>
            <a:ext cx="1701587" cy="116825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Example.  Are the triangles similar?  If so, state the similarity and the postulate or theorem that justifies your answer.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24400" y="1066800"/>
                <a:ext cx="4497815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We have two right angles formed by the perpendiculars, so we have 1 pair of congruent angles (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𝑄𝑁𝑀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𝑃𝑁𝑂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by the Right Angles Theorem.  </a:t>
                </a:r>
              </a:p>
              <a:p>
                <a:r>
                  <a:rPr lang="en-US" dirty="0" smtClean="0"/>
                  <a:t>We also have that </a:t>
                </a:r>
                <a:r>
                  <a:rPr lang="en-US" i="1" dirty="0" smtClean="0"/>
                  <a:t>QP</a:t>
                </a:r>
                <a:r>
                  <a:rPr lang="en-US" dirty="0" smtClean="0"/>
                  <a:t> = </a:t>
                </a:r>
                <a:r>
                  <a:rPr lang="en-US" i="1" dirty="0" smtClean="0"/>
                  <a:t>PN </a:t>
                </a:r>
                <a:r>
                  <a:rPr lang="en-US" dirty="0" smtClean="0"/>
                  <a:t>so that means </a:t>
                </a:r>
                <a:br>
                  <a:rPr lang="en-US" dirty="0" smtClean="0"/>
                </a:br>
                <a:r>
                  <a:rPr lang="en-US" i="1" dirty="0" smtClean="0"/>
                  <a:t>QN</a:t>
                </a:r>
                <a:r>
                  <a:rPr lang="en-US" dirty="0" smtClean="0"/>
                  <a:t> : </a:t>
                </a:r>
                <a:r>
                  <a:rPr lang="en-US" i="1" dirty="0" smtClean="0"/>
                  <a:t>PN </a:t>
                </a:r>
                <a:r>
                  <a:rPr lang="en-US" dirty="0" smtClean="0"/>
                  <a:t> is 2:1.  That means we should check to see if SAS Similarity works.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066800"/>
                <a:ext cx="4497815" cy="2031325"/>
              </a:xfrm>
              <a:prstGeom prst="rect">
                <a:avLst/>
              </a:prstGeom>
              <a:blipFill rotWithShape="1">
                <a:blip r:embed="rId3"/>
                <a:stretch>
                  <a:fillRect l="-1084" t="-1502" r="-2168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84350" y="5357138"/>
                <a:ext cx="6216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Yes,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𝑄𝑁𝑀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𝑃𝑁𝑂</m:t>
                    </m:r>
                  </m:oMath>
                </a14:m>
                <a:r>
                  <a:rPr lang="en-US" sz="2400" dirty="0" smtClean="0"/>
                  <a:t> by SAS Similarity Theorem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350" y="5357138"/>
                <a:ext cx="621665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56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13290" y="1752600"/>
            <a:ext cx="341111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24628" y="3015649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𝑄𝑁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𝑃𝑁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𝑀𝑁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𝑂𝑁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628" y="3015649"/>
                <a:ext cx="1495231" cy="8267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33600" y="4038600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38600"/>
                <a:ext cx="1495231" cy="8267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835379" y="4174690"/>
                <a:ext cx="1495231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  <m:limUpp>
                        <m:limUpp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en-US" sz="2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/>
                                </m:rPr>
                                <a:rPr lang="en-US" sz="2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?</m:t>
                          </m:r>
                        </m:lim>
                      </m:limUpp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379" y="4174690"/>
                <a:ext cx="1495231" cy="8267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168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Example.  Are the triangles similar?  If so, state the similarity and the postulate or theorem that justifies your answer.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62400" y="1688370"/>
                <a:ext cx="4267200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Given those parallel lines, we can prove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𝐷𝐻𝐸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𝐷𝐺𝐹</m:t>
                    </m:r>
                  </m:oMath>
                </a14:m>
                <a:r>
                  <a:rPr lang="en-US" dirty="0" smtClean="0"/>
                  <a:t> since they are corresponding angles on parallel lines cut by a transversal.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Then, use the fact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𝐷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en-US" dirty="0" smtClean="0"/>
                  <a:t>by the reflexive property of angle congruence, and you can see that you have 2 pairs of congruent angles in the two triangles.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88370"/>
                <a:ext cx="4267200" cy="2585323"/>
              </a:xfrm>
              <a:prstGeom prst="rect">
                <a:avLst/>
              </a:prstGeom>
              <a:blipFill rotWithShape="1">
                <a:blip r:embed="rId2"/>
                <a:stretch>
                  <a:fillRect l="-1143" t="-1179" r="-2429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057400" y="5867401"/>
                <a:ext cx="6477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Yes,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𝐷𝐻𝐸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𝐷𝐺𝐹</m:t>
                    </m:r>
                  </m:oMath>
                </a14:m>
                <a:r>
                  <a:rPr lang="en-US" sz="2400" dirty="0" smtClean="0"/>
                  <a:t> by AA Similarity Postulate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5867401"/>
                <a:ext cx="6477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507" t="-10667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1828800"/>
            <a:ext cx="2286000" cy="202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483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Example.  Use the diagram shown to complete the statements.</a:t>
            </a:r>
            <a:endParaRPr lang="en-US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050" y="1752600"/>
            <a:ext cx="24955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566862"/>
            <a:ext cx="26098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6608" y="2371725"/>
            <a:ext cx="30480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75658" y="3118258"/>
            <a:ext cx="30289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06987" y="4000500"/>
            <a:ext cx="2095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0" y="5577860"/>
            <a:ext cx="7581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0" y="1600200"/>
                <a:ext cx="1066800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Δ</m:t>
                      </m:r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𝐶𝐸𝐷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600200"/>
                <a:ext cx="10668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96000" y="2319179"/>
                <a:ext cx="1600200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𝐵𝐸𝐴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319179"/>
                <a:ext cx="16002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543800" y="2319179"/>
                <a:ext cx="1108608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=44°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2319179"/>
                <a:ext cx="1108608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096000" y="2971800"/>
                <a:ext cx="1600200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𝐸𝐷𝐶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971800"/>
                <a:ext cx="1600200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543800" y="2971800"/>
                <a:ext cx="1108608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=68°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2971800"/>
                <a:ext cx="1108608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168492" y="3625921"/>
                <a:ext cx="1375308" cy="79367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𝐸𝐴</m:t>
                      </m:r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492" y="3625921"/>
                <a:ext cx="1375308" cy="79367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239000" y="3627107"/>
                <a:ext cx="1108608" cy="79130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𝐸𝐴</m:t>
                      </m:r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627107"/>
                <a:ext cx="1108608" cy="79130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341796" y="4533900"/>
                <a:ext cx="1108608" cy="79130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796" y="4533900"/>
                <a:ext cx="1108608" cy="79130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450404" y="4698721"/>
                <a:ext cx="1108608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404" y="4698721"/>
                <a:ext cx="1108608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758912" y="5501661"/>
                <a:ext cx="965988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15:6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8912" y="5501661"/>
                <a:ext cx="965988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578192" y="6106180"/>
                <a:ext cx="1108608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=5:2</m:t>
                      </m:r>
                    </m:oMath>
                  </m:oMathPara>
                </a14:m>
                <a:endParaRPr lang="en-US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8192" y="6106180"/>
                <a:ext cx="1108608" cy="52322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061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Yes, there are 2 proofs on your homework.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a few things…</a:t>
            </a:r>
          </a:p>
          <a:p>
            <a:pPr lvl="1"/>
            <a:r>
              <a:rPr lang="en-US" dirty="0" smtClean="0"/>
              <a:t>There are often shared pieces when triangles overlap.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Take nothing for granted.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124200"/>
            <a:ext cx="2362200" cy="193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2000" y="2924145"/>
                <a:ext cx="43871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Here,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∠</m:t>
                    </m:r>
                    <m:r>
                      <a:rPr lang="en-US" sz="2000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2000" dirty="0" smtClean="0"/>
                  <a:t> is in both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𝑋𝑌𝑇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𝑋𝑍𝑊</m:t>
                    </m:r>
                  </m:oMath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24145"/>
                <a:ext cx="4387158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1389" t="-7692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5181600"/>
            <a:ext cx="2362200" cy="160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24000" y="54102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1"/>
                </a:solidFill>
              </a:rPr>
              <a:t>State that you have right angles.</a:t>
            </a:r>
          </a:p>
          <a:p>
            <a:r>
              <a:rPr lang="en-US" sz="2000" b="1" i="1" dirty="0" smtClean="0">
                <a:solidFill>
                  <a:schemeClr val="accent4"/>
                </a:solidFill>
              </a:rPr>
              <a:t>State that they are then congruent.</a:t>
            </a:r>
          </a:p>
          <a:p>
            <a:r>
              <a:rPr lang="en-US" sz="2000" b="1" dirty="0" smtClean="0">
                <a:solidFill>
                  <a:schemeClr val="accent2"/>
                </a:solidFill>
              </a:rPr>
              <a:t>That’s TWO STATEMENTS.</a:t>
            </a:r>
          </a:p>
        </p:txBody>
      </p:sp>
    </p:spTree>
    <p:extLst>
      <p:ext uri="{BB962C8B-B14F-4D97-AF65-F5344CB8AC3E}">
        <p14:creationId xmlns:p14="http://schemas.microsoft.com/office/powerpoint/2010/main" val="122904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 Check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596646" indent="-514350">
                  <a:buFont typeface="+mj-lt"/>
                  <a:buAutoNum type="arabicPeriod" startAt="12"/>
                </a:pPr>
                <a:r>
                  <a:rPr lang="en-US" dirty="0" smtClean="0"/>
                  <a:t>They’re not similar because the sides are not proportional.</a:t>
                </a:r>
              </a:p>
              <a:p>
                <a:pPr marL="596646" indent="-514350">
                  <a:buFont typeface="+mj-lt"/>
                  <a:buAutoNum type="arabicPeriod" startAt="12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=71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=48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pPr marL="596646" indent="-514350">
                  <a:buFont typeface="+mj-lt"/>
                  <a:buAutoNum type="arabicPeriod" startAt="12"/>
                </a:pPr>
                <a:r>
                  <a:rPr lang="en-US" dirty="0" smtClean="0"/>
                  <a:t>Typing error: not enough info to 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15-20 Pictures will vary.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Sometimes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Always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Never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Sometimes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Sometimes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 smtClean="0"/>
                  <a:t>Always</a:t>
                </a:r>
              </a:p>
              <a:p>
                <a:pPr marL="596646" indent="-514350">
                  <a:buFont typeface="+mj-lt"/>
                  <a:buAutoNum type="arabicPeriod" startAt="15"/>
                </a:pPr>
                <a:endParaRPr lang="en-US" dirty="0" smtClean="0"/>
              </a:p>
              <a:p>
                <a:pPr marL="596646" indent="-514350">
                  <a:buFont typeface="+mj-lt"/>
                  <a:buAutoNum type="arabicPeriod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16,8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𝑂</m:t>
                    </m:r>
                    <m:r>
                      <a:rPr lang="en-US" b="0" i="1" smtClean="0">
                        <a:latin typeface="Cambria Math"/>
                      </a:rPr>
                      <m:t>(8,8)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160" r="-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94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§7.3 Identifying Similar Triangles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/>
          <a:lstStyle/>
          <a:p>
            <a:r>
              <a:rPr lang="en-US" dirty="0" smtClean="0"/>
              <a:t>The triangles shown are similar.  List all pairs of congruent angles and write the statement of proportionality.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5840" t="26058" r="72206"/>
          <a:stretch/>
        </p:blipFill>
        <p:spPr bwMode="auto">
          <a:xfrm>
            <a:off x="1981200" y="3070749"/>
            <a:ext cx="2386524" cy="218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562600" y="3505200"/>
            <a:ext cx="925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Angles</a:t>
            </a:r>
          </a:p>
        </p:txBody>
      </p:sp>
      <p:graphicFrame>
        <p:nvGraphicFramePr>
          <p:cNvPr id="389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327316"/>
              </p:ext>
            </p:extLst>
          </p:nvPr>
        </p:nvGraphicFramePr>
        <p:xfrm>
          <a:off x="5334000" y="3810000"/>
          <a:ext cx="1162050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10000"/>
                        <a:ext cx="1162050" cy="1214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600" y="3505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Statement of Proportionality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344132"/>
              </p:ext>
            </p:extLst>
          </p:nvPr>
        </p:nvGraphicFramePr>
        <p:xfrm>
          <a:off x="6705600" y="4114800"/>
          <a:ext cx="189071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6" imgW="1054080" imgH="419040" progId="Equation.DSMT4">
                  <p:embed/>
                </p:oleObj>
              </mc:Choice>
              <mc:Fallback>
                <p:oleObj name="Equation" r:id="rId6" imgW="1054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114800"/>
                        <a:ext cx="1890712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549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§7.3 Identifying Similar Triangles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/>
          <a:lstStyle/>
          <a:p>
            <a:r>
              <a:rPr lang="en-US" dirty="0" smtClean="0"/>
              <a:t>The triangles shown are similar.  List all pairs of congruent angles and write the statement of proportionality.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41689" t="26058" r="34182"/>
          <a:stretch/>
        </p:blipFill>
        <p:spPr bwMode="auto">
          <a:xfrm>
            <a:off x="1034682" y="3113971"/>
            <a:ext cx="2622918" cy="218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785572" y="3135868"/>
            <a:ext cx="925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Angles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9578" y="5106965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Statement of Proportionality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95828" y="3439045"/>
                <a:ext cx="1752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𝑈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𝑈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828" y="3439045"/>
                <a:ext cx="17526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895778" y="3822935"/>
                <a:ext cx="2705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𝑈𝑇𝑉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𝑈𝑆𝑊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778" y="3822935"/>
                <a:ext cx="27051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895778" y="4236945"/>
                <a:ext cx="2705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𝑈𝑉𝑇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𝑈𝑊𝑆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778" y="4236945"/>
                <a:ext cx="27051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99550" y="5498068"/>
                <a:ext cx="2895600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𝑈𝑇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𝑈𝑆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𝑈𝑉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𝑈𝑊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𝑇𝑉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𝑆𝑊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550" y="5498068"/>
                <a:ext cx="2895600" cy="8991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713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§7.3 Identifying Similar Triangles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/>
          <a:lstStyle/>
          <a:p>
            <a:r>
              <a:rPr lang="en-US" dirty="0" smtClean="0"/>
              <a:t>The triangles shown are similar.  List all pairs of congruent angles and write the statement of proportionality.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75517" t="26058" r="239"/>
          <a:stretch/>
        </p:blipFill>
        <p:spPr bwMode="auto">
          <a:xfrm>
            <a:off x="1447800" y="2935656"/>
            <a:ext cx="2635391" cy="218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785572" y="3135868"/>
            <a:ext cx="925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Angles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9578" y="5106965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Statement of Proportionality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95828" y="3439045"/>
                <a:ext cx="1752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𝑅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828" y="3439045"/>
                <a:ext cx="17526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057900" y="3822935"/>
                <a:ext cx="2705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𝐿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𝑀𝑂𝑇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900" y="3822935"/>
                <a:ext cx="27051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562600" y="4236945"/>
                <a:ext cx="2705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∠</m:t>
                      </m:r>
                      <m:r>
                        <a:rPr lang="en-US" sz="2800" b="0" i="1" smtClean="0">
                          <a:latin typeface="Cambria Math"/>
                        </a:rPr>
                        <m:t>𝑅𝑇𝐿</m:t>
                      </m:r>
                      <m:r>
                        <a:rPr lang="en-US" sz="2800" b="0" i="1" smtClean="0">
                          <a:latin typeface="Cambria Math"/>
                        </a:rPr>
                        <m:t>≅∠</m:t>
                      </m:r>
                      <m:r>
                        <a:rPr lang="en-US" sz="28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236945"/>
                <a:ext cx="27051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99550" y="5498068"/>
                <a:ext cx="2895600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𝑅𝑇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𝑀𝑁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𝑅𝐿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𝑀𝑂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𝐿𝑇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𝑂𝑁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550" y="5498068"/>
                <a:ext cx="2895600" cy="8991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20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752600" y="2021941"/>
            <a:ext cx="541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681680" y="2528935"/>
            <a:ext cx="3968232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57400" y="1600200"/>
            <a:ext cx="6781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Postulate: </a:t>
            </a:r>
            <a:br>
              <a:rPr lang="en-US" sz="3600" dirty="0" smtClean="0"/>
            </a:br>
            <a:r>
              <a:rPr lang="en-US" sz="3600" dirty="0" smtClean="0"/>
              <a:t>Angle-Angle (AA) Similarity Postulate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If two angles of one triangle are congruent to two angles of another triangle, then the two triangles are similar.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371600" y="3962400"/>
            <a:ext cx="2590800" cy="2286000"/>
          </a:xfrm>
          <a:prstGeom prst="triangle">
            <a:avLst>
              <a:gd name="adj" fmla="val 2058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352800" y="3810000"/>
            <a:ext cx="1676400" cy="1447800"/>
          </a:xfrm>
          <a:prstGeom prst="triangle">
            <a:avLst>
              <a:gd name="adj" fmla="val 2058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0" y="609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609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24200" y="5029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81400" y="3581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518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43400" y="3962400"/>
                <a:ext cx="3733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≅∠</m:t>
                    </m:r>
                    <m:r>
                      <a:rPr lang="en-US" sz="2400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b="0" i="1" smtClean="0">
                        <a:latin typeface="Cambria Math"/>
                      </a:rPr>
                      <m:t>≅∠</m:t>
                    </m:r>
                    <m:r>
                      <a:rPr lang="en-US" sz="2400" b="0" i="1" smtClean="0">
                        <a:latin typeface="Cambria Math"/>
                      </a:rPr>
                      <m:t>𝐸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962400"/>
                <a:ext cx="37338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61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>
          <a:xfrm>
            <a:off x="914400" y="5638800"/>
            <a:ext cx="1143000" cy="13716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>
            <a:off x="2819400" y="4724400"/>
            <a:ext cx="1143000" cy="13716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 rot="9158805">
            <a:off x="1826973" y="3546905"/>
            <a:ext cx="685800" cy="8382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9158805">
            <a:off x="3507027" y="3311095"/>
            <a:ext cx="685800" cy="8382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9158805">
            <a:off x="1830626" y="3692095"/>
            <a:ext cx="685800" cy="8382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9158805">
            <a:off x="3507027" y="3470705"/>
            <a:ext cx="685800" cy="8382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24400" y="4419600"/>
                <a:ext cx="304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𝐴𝐵𝐶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𝐷𝐸𝐹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419600"/>
                <a:ext cx="304800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0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707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7" grpId="0" animBg="1"/>
      <p:bldP spid="16" grpId="0" animBg="1"/>
      <p:bldP spid="3" grpId="0" build="p"/>
      <p:bldP spid="13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Decide whether the triangles can be proved similar.  If they are similar, write a similarity statement.  If they are not similar, explain why.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6297" t="13820" r="66069" b="45614"/>
          <a:stretch/>
        </p:blipFill>
        <p:spPr bwMode="auto">
          <a:xfrm>
            <a:off x="1642188" y="3200400"/>
            <a:ext cx="286708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800600" y="34290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 similar.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830147" y="4036644"/>
            <a:ext cx="342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are only given an angle (A) and a side of congruence.  This is not enough to determine if the triangles are similar.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231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Decide whether the triangles can be proved similar.  If they are similar, write a similarity statement.  If they are not similar, explain why.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42809" t="13820" r="32190" b="45614"/>
          <a:stretch/>
        </p:blipFill>
        <p:spPr bwMode="auto">
          <a:xfrm>
            <a:off x="1371600" y="3197290"/>
            <a:ext cx="259391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82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Yes, similar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48200" y="4419600"/>
                <a:ext cx="1981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Δ</m:t>
                      </m:r>
                      <m:r>
                        <a:rPr lang="en-US" sz="2400" b="0" i="1" smtClean="0">
                          <a:latin typeface="Cambria Math"/>
                        </a:rPr>
                        <m:t>𝐿𝑀𝑁</m:t>
                      </m:r>
                      <m:r>
                        <a:rPr lang="en-US" sz="2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Δ</m:t>
                      </m:r>
                      <m:r>
                        <a:rPr lang="en-US" sz="2400" b="0" i="1" smtClean="0">
                          <a:latin typeface="Cambria Math"/>
                        </a:rPr>
                        <m:t>𝐻𝐺𝐷</m:t>
                      </m:r>
                    </m:oMath>
                  </m:oMathPara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419600"/>
                <a:ext cx="19812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923" r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410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Decide whether the triangles can be proved similar.  If they are similar, write a similarity statement.  If they are not similar, explain why.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76894" t="13820" r="264" b="45614"/>
          <a:stretch/>
        </p:blipFill>
        <p:spPr bwMode="auto">
          <a:xfrm>
            <a:off x="1600200" y="3225898"/>
            <a:ext cx="236997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82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Yes, similar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48200" y="4419600"/>
                <a:ext cx="1981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Δ</m:t>
                      </m:r>
                      <m:r>
                        <a:rPr lang="en-US" sz="2400" b="0" i="1" smtClean="0">
                          <a:latin typeface="Cambria Math"/>
                        </a:rPr>
                        <m:t>𝑇𝑅𝑋</m:t>
                      </m:r>
                      <m:r>
                        <a:rPr lang="en-US" sz="2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Δ</m:t>
                      </m:r>
                      <m:r>
                        <a:rPr lang="en-US" sz="2400" b="0" i="1" smtClean="0">
                          <a:latin typeface="Cambria Math"/>
                        </a:rPr>
                        <m:t>𝐴𝐽𝐾</m:t>
                      </m:r>
                    </m:oMath>
                  </m:oMathPara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419600"/>
                <a:ext cx="198120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239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2232</TotalTime>
  <Words>1211</Words>
  <Application>Microsoft Office PowerPoint</Application>
  <PresentationFormat>On-screen Show (4:3)</PresentationFormat>
  <Paragraphs>152</Paragraphs>
  <Slides>17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Solstice</vt:lpstr>
      <vt:lpstr>Equation</vt:lpstr>
      <vt:lpstr>Thursday, January 10, 2013</vt:lpstr>
      <vt:lpstr>Homework Check</vt:lpstr>
      <vt:lpstr>§7.3 Identifying Similar Triangles</vt:lpstr>
      <vt:lpstr>§7.3 Identifying Similar Triangles</vt:lpstr>
      <vt:lpstr>§7.3 Identifying Similar Triangles</vt:lpstr>
      <vt:lpstr>Postulate:  Angle-Angle (AA) Similarity Postulate</vt:lpstr>
      <vt:lpstr>Example.</vt:lpstr>
      <vt:lpstr>Example.</vt:lpstr>
      <vt:lpstr>Example.</vt:lpstr>
      <vt:lpstr>Example. The triangles are similar.  Find the value of the variable.</vt:lpstr>
      <vt:lpstr>You Try It.</vt:lpstr>
      <vt:lpstr>Similarity Theorems</vt:lpstr>
      <vt:lpstr>Example.  Are the triangles similar?  If so, state the similarity and the postulate or theorem that justifies your answer.</vt:lpstr>
      <vt:lpstr>Example.  Are the triangles similar?  If so, state the similarity and the postulate or theorem that justifies your answer.</vt:lpstr>
      <vt:lpstr>Example.  Are the triangles similar?  If so, state the similarity and the postulate or theorem that justifies your answer.</vt:lpstr>
      <vt:lpstr>Example.  Use the diagram shown to complete the statements.</vt:lpstr>
      <vt:lpstr>Yes, there are 2 proofs on your homework.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16</cp:revision>
  <dcterms:created xsi:type="dcterms:W3CDTF">2013-01-09T13:42:33Z</dcterms:created>
  <dcterms:modified xsi:type="dcterms:W3CDTF">2013-01-11T22:57:48Z</dcterms:modified>
</cp:coreProperties>
</file>